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ource Code Pro"/>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ee9db8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ee9db8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dbcce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dbcce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dbcce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bcce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ee9db8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e9db8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ee9db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e9db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e9db8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e9db8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ee9db8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e9db8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3ee9db8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e9db8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9db8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9db8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f27a8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27a8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27a8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27a8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3ee9db8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e9db8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f27a8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f27a8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3f27a80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27a80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ee9db8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e9db8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3ee9db8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e9db8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ee9db8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ee9db8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3f27a80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f27a80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f27a80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27a80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cc556f6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cc556f6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3ee9db8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e9db8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dbcce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bcce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3ee9db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ee9db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dbccef5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bccef5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dbccef5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dbccef5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Mr. 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Directory or Search Engine?</a:t>
            </a:r>
            <a:endParaRPr/>
          </a:p>
        </p:txBody>
      </p:sp>
      <p:sp>
        <p:nvSpPr>
          <p:cNvPr id="125" name="Google Shape;125;p22"/>
          <p:cNvSpPr txBox="1"/>
          <p:nvPr>
            <p:ph idx="1" type="body"/>
          </p:nvPr>
        </p:nvSpPr>
        <p:spPr>
          <a:xfrm>
            <a:off x="244600" y="2244975"/>
            <a:ext cx="3999900" cy="25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Directory:</a:t>
            </a:r>
            <a:r>
              <a:rPr lang="en"/>
              <a:t> In computing, a directory is a file system cataloging structure which contains references to other computer files, and possibly other directories. On many computers, directories are known as folders, or drawers, analogous to a workbench or the traditional office filing cabinet.</a:t>
            </a:r>
            <a:endParaRPr/>
          </a:p>
          <a:p>
            <a:pPr indent="0" lvl="0" marL="0" rtl="0" algn="l">
              <a:spcBef>
                <a:spcPts val="1600"/>
              </a:spcBef>
              <a:spcAft>
                <a:spcPts val="1600"/>
              </a:spcAft>
              <a:buNone/>
            </a:pPr>
            <a:r>
              <a:t/>
            </a:r>
            <a:endParaRPr/>
          </a:p>
        </p:txBody>
      </p:sp>
      <p:sp>
        <p:nvSpPr>
          <p:cNvPr id="126" name="Google Shape;126;p22"/>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dk1"/>
                </a:solidFill>
              </a:rPr>
              <a:t>Search Engine:</a:t>
            </a:r>
            <a:r>
              <a:rPr lang="en"/>
              <a:t> A web search engine or Internet search engine is a software system that is designed to carry out web search, which means to search the World Wide Web in a systematic way for particular information specified in a textual web search query.</a:t>
            </a:r>
            <a:endParaRPr/>
          </a:p>
        </p:txBody>
      </p:sp>
      <p:pic>
        <p:nvPicPr>
          <p:cNvPr id="127" name="Google Shape;127;p22"/>
          <p:cNvPicPr preferRelativeResize="0"/>
          <p:nvPr/>
        </p:nvPicPr>
        <p:blipFill>
          <a:blip r:embed="rId3">
            <a:alphaModFix/>
          </a:blip>
          <a:stretch>
            <a:fillRect/>
          </a:stretch>
        </p:blipFill>
        <p:spPr>
          <a:xfrm>
            <a:off x="7116913" y="3446375"/>
            <a:ext cx="1394224" cy="1122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1627288" y="1010463"/>
            <a:ext cx="1234525" cy="123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Search Engines</a:t>
            </a:r>
            <a:endParaRPr/>
          </a:p>
        </p:txBody>
      </p:sp>
      <p:pic>
        <p:nvPicPr>
          <p:cNvPr id="134" name="Google Shape;134;p23"/>
          <p:cNvPicPr preferRelativeResize="0"/>
          <p:nvPr/>
        </p:nvPicPr>
        <p:blipFill>
          <a:blip r:embed="rId3">
            <a:alphaModFix/>
          </a:blip>
          <a:stretch>
            <a:fillRect/>
          </a:stretch>
        </p:blipFill>
        <p:spPr>
          <a:xfrm>
            <a:off x="2090650" y="1106000"/>
            <a:ext cx="5332429"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Directories</a:t>
            </a:r>
            <a:endParaRPr/>
          </a:p>
        </p:txBody>
      </p:sp>
      <p:pic>
        <p:nvPicPr>
          <p:cNvPr id="140" name="Google Shape;140;p24"/>
          <p:cNvPicPr preferRelativeResize="0"/>
          <p:nvPr/>
        </p:nvPicPr>
        <p:blipFill>
          <a:blip r:embed="rId3">
            <a:alphaModFix/>
          </a:blip>
          <a:stretch>
            <a:fillRect/>
          </a:stretch>
        </p:blipFill>
        <p:spPr>
          <a:xfrm>
            <a:off x="1457325" y="1064050"/>
            <a:ext cx="622935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46" name="Google Shape;146;p2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47" name="Google Shape;147;p25"/>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#1</a:t>
            </a:r>
            <a:endParaRPr/>
          </a:p>
        </p:txBody>
      </p:sp>
      <p:sp>
        <p:nvSpPr>
          <p:cNvPr id="153" name="Google Shape;153;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#1</a:t>
            </a:r>
            <a:endParaRPr/>
          </a:p>
        </p:txBody>
      </p:sp>
      <p:sp>
        <p:nvSpPr>
          <p:cNvPr id="159" name="Google Shape;159;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Sign On to your MacBooks</a:t>
            </a:r>
            <a:endParaRPr b="1" sz="1800">
              <a:solidFill>
                <a:schemeClr val="dk1"/>
              </a:solidFill>
            </a:endParaRPr>
          </a:p>
          <a:p>
            <a:pPr indent="0" lvl="0" marL="914400" rtl="0" algn="l">
              <a:spcBef>
                <a:spcPts val="1600"/>
              </a:spcBef>
              <a:spcAft>
                <a:spcPts val="0"/>
              </a:spcAft>
              <a:buNone/>
            </a:pPr>
            <a:r>
              <a:t/>
            </a:r>
            <a:endParaRPr b="1" sz="1800">
              <a:solidFill>
                <a:srgbClr val="000000"/>
              </a:solidFill>
            </a:endParaRPr>
          </a:p>
          <a:p>
            <a:pPr indent="0" lvl="0" marL="914400" rtl="0" algn="l">
              <a:spcBef>
                <a:spcPts val="1600"/>
              </a:spcBef>
              <a:spcAft>
                <a:spcPts val="1600"/>
              </a:spcAft>
              <a:buNone/>
            </a:pPr>
            <a:r>
              <a:t/>
            </a:r>
            <a:endParaRPr b="1" sz="1800">
              <a:solidFill>
                <a:schemeClr val="dk1"/>
              </a:solidFill>
            </a:endParaRPr>
          </a:p>
        </p:txBody>
      </p:sp>
      <p:sp>
        <p:nvSpPr>
          <p:cNvPr id="160" name="Google Shape;160;p27"/>
          <p:cNvSpPr txBox="1"/>
          <p:nvPr>
            <p:ph idx="2" type="body"/>
          </p:nvPr>
        </p:nvSpPr>
        <p:spPr>
          <a:xfrm>
            <a:off x="4832400" y="749250"/>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 for ten I.T. (Information Technology) and|or web development roles in NYC (Write down the websites and|or companies you used to refer back to these posts)</a:t>
            </a:r>
            <a:endParaRPr sz="1800"/>
          </a:p>
          <a:p>
            <a:pPr indent="-342900" lvl="0" marL="457200" rtl="0" algn="l">
              <a:spcBef>
                <a:spcPts val="1000"/>
              </a:spcBef>
              <a:spcAft>
                <a:spcPts val="0"/>
              </a:spcAft>
              <a:buSzPts val="1800"/>
              <a:buChar char="●"/>
            </a:pPr>
            <a:r>
              <a:rPr lang="en" sz="1800"/>
              <a:t>Up to 10 postings.</a:t>
            </a:r>
            <a:endParaRPr sz="1800"/>
          </a:p>
          <a:p>
            <a:pPr indent="-342900" lvl="0" marL="457200" rtl="0" algn="l">
              <a:spcBef>
                <a:spcPts val="1000"/>
              </a:spcBef>
              <a:spcAft>
                <a:spcPts val="0"/>
              </a:spcAft>
              <a:buSzPts val="1800"/>
              <a:buChar char="●"/>
            </a:pPr>
            <a:r>
              <a:rPr lang="en" sz="1800"/>
              <a:t>Minimum of 8</a:t>
            </a:r>
            <a:endParaRPr sz="1800"/>
          </a:p>
          <a:p>
            <a:pPr indent="0" lvl="0" marL="0" rtl="0" algn="l">
              <a:spcBef>
                <a:spcPts val="1000"/>
              </a:spcBef>
              <a:spcAft>
                <a:spcPts val="1600"/>
              </a:spcAft>
              <a:buNone/>
            </a:pPr>
            <a:r>
              <a:t/>
            </a:r>
            <a:endParaRPr sz="1800"/>
          </a:p>
        </p:txBody>
      </p:sp>
      <p:pic>
        <p:nvPicPr>
          <p:cNvPr id="161" name="Google Shape;161;p27"/>
          <p:cNvPicPr preferRelativeResize="0"/>
          <p:nvPr/>
        </p:nvPicPr>
        <p:blipFill>
          <a:blip r:embed="rId3">
            <a:alphaModFix/>
          </a:blip>
          <a:stretch>
            <a:fillRect/>
          </a:stretch>
        </p:blipFill>
        <p:spPr>
          <a:xfrm>
            <a:off x="1254524" y="2571750"/>
            <a:ext cx="2114274" cy="185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67" name="Google Shape;167;p28"/>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68" name="Google Shape;168;p28"/>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#2</a:t>
            </a:r>
            <a:endParaRPr/>
          </a:p>
        </p:txBody>
      </p:sp>
      <p:sp>
        <p:nvSpPr>
          <p:cNvPr id="174" name="Google Shape;174;p2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Searching for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0" name="Google Shape;180;p30"/>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1726338" y="2504701"/>
            <a:ext cx="5691327" cy="25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7" name="Google Shape;187;p31"/>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1000"/>
              </a:spcAft>
              <a:buNone/>
            </a:pPr>
            <a:r>
              <a:rPr b="1" lang="en">
                <a:solidFill>
                  <a:schemeClr val="dk1"/>
                </a:solidFill>
              </a:rPr>
              <a:t>Keyword Search:</a:t>
            </a:r>
            <a:r>
              <a:rPr b="1" lang="en"/>
              <a:t> a type of search that looks for words anywhere in the record.</a:t>
            </a:r>
            <a:endParaRPr/>
          </a:p>
        </p:txBody>
      </p:sp>
      <p:pic>
        <p:nvPicPr>
          <p:cNvPr id="188" name="Google Shape;188;p31"/>
          <p:cNvPicPr preferRelativeResize="0"/>
          <p:nvPr/>
        </p:nvPicPr>
        <p:blipFill>
          <a:blip r:embed="rId3">
            <a:alphaModFix/>
          </a:blip>
          <a:stretch>
            <a:fillRect/>
          </a:stretch>
        </p:blipFill>
        <p:spPr>
          <a:xfrm>
            <a:off x="2532038" y="2382250"/>
            <a:ext cx="4079924" cy="2623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94" name="Google Shape;194;p32"/>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2206050" y="2571748"/>
            <a:ext cx="4731898" cy="246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201" name="Google Shape;201;p33"/>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457200" rtl="0" algn="l">
              <a:spcBef>
                <a:spcPts val="1000"/>
              </a:spcBef>
              <a:spcAft>
                <a:spcPts val="0"/>
              </a:spcAft>
              <a:buNone/>
            </a:pPr>
            <a:r>
              <a:rPr b="1" lang="en">
                <a:solidFill>
                  <a:schemeClr val="dk1"/>
                </a:solidFill>
              </a:rPr>
              <a:t>Keyword Search:</a:t>
            </a:r>
            <a:r>
              <a:rPr b="1" lang="en"/>
              <a:t> a type of search that looks for words anywhere in the record.</a:t>
            </a:r>
            <a:endParaRPr b="1"/>
          </a:p>
          <a:p>
            <a:pPr indent="0" lvl="0" marL="457200" rtl="0" algn="l">
              <a:spcBef>
                <a:spcPts val="10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207" name="Google Shape;207;p34"/>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rgbClr val="434343"/>
              </a:buClr>
              <a:buSzPts val="1800"/>
              <a:buChar char="❏"/>
            </a:pPr>
            <a:r>
              <a:rPr lang="en" sz="1800" strike="sngStrike">
                <a:solidFill>
                  <a:srgbClr val="434343"/>
                </a:solidFill>
              </a:rPr>
              <a:t>Activity - Searching</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208" name="Google Shape;208;p34"/>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14" name="Google Shape;214;p3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Netiquette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0" name="Google Shape;220;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Netiquette:</a:t>
            </a:r>
            <a:r>
              <a:rPr lang="en"/>
              <a:t> Online etiquette is ingrained into culture, although etiquette in technology is a fairly recent concept. The rules of etiquette that apply when communicating over the Internet or social networks or devices are different from those applied when communicating in person or by audio or videophone.</a:t>
            </a:r>
            <a:endParaRPr/>
          </a:p>
          <a:p>
            <a:pPr indent="0" lvl="0" marL="0" rtl="0" algn="l">
              <a:spcBef>
                <a:spcPts val="160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04189" y="3344575"/>
            <a:ext cx="2935626" cy="1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7" name="Google Shape;227;p37"/>
          <p:cNvSpPr txBox="1"/>
          <p:nvPr>
            <p:ph idx="1" type="body"/>
          </p:nvPr>
        </p:nvSpPr>
        <p:spPr>
          <a:xfrm>
            <a:off x="11726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Social</a:t>
            </a:r>
            <a:endParaRPr b="1"/>
          </a:p>
        </p:txBody>
      </p:sp>
      <p:pic>
        <p:nvPicPr>
          <p:cNvPr id="228" name="Google Shape;228;p37"/>
          <p:cNvPicPr preferRelativeResize="0"/>
          <p:nvPr/>
        </p:nvPicPr>
        <p:blipFill>
          <a:blip r:embed="rId3">
            <a:alphaModFix/>
          </a:blip>
          <a:stretch>
            <a:fillRect/>
          </a:stretch>
        </p:blipFill>
        <p:spPr>
          <a:xfrm>
            <a:off x="2857500" y="1878856"/>
            <a:ext cx="3429000" cy="2424113"/>
          </a:xfrm>
          <a:prstGeom prst="rect">
            <a:avLst/>
          </a:prstGeom>
          <a:noFill/>
          <a:ln>
            <a:noFill/>
          </a:ln>
        </p:spPr>
      </p:pic>
      <p:sp>
        <p:nvSpPr>
          <p:cNvPr id="229" name="Google Shape;229;p37"/>
          <p:cNvSpPr txBox="1"/>
          <p:nvPr>
            <p:ph idx="1" type="body"/>
          </p:nvPr>
        </p:nvSpPr>
        <p:spPr>
          <a:xfrm>
            <a:off x="62865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Business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Ticket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74" name="Google Shape;74;p1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Introductions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Do Now</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75" name="Google Shape;75;p15"/>
          <p:cNvPicPr preferRelativeResize="0"/>
          <p:nvPr/>
        </p:nvPicPr>
        <p:blipFill>
          <a:blip r:embed="rId3">
            <a:alphaModFix/>
          </a:blip>
          <a:stretch>
            <a:fillRect/>
          </a:stretch>
        </p:blipFill>
        <p:spPr>
          <a:xfrm>
            <a:off x="5397900" y="1121625"/>
            <a:ext cx="2323825" cy="29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0200" y="132588"/>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Mr. Eddie</a:t>
            </a:r>
            <a:endParaRPr/>
          </a:p>
        </p:txBody>
      </p:sp>
      <p:sp>
        <p:nvSpPr>
          <p:cNvPr id="86" name="Google Shape;86;p17"/>
          <p:cNvSpPr txBox="1"/>
          <p:nvPr>
            <p:ph idx="1" type="subTitle"/>
          </p:nvPr>
        </p:nvSpPr>
        <p:spPr>
          <a:xfrm>
            <a:off x="260200" y="1519238"/>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Science Teacher</a:t>
            </a:r>
            <a:endParaRPr/>
          </a:p>
          <a:p>
            <a:pPr indent="0" lvl="0" marL="0" rtl="0" algn="ctr">
              <a:spcBef>
                <a:spcPts val="0"/>
              </a:spcBef>
              <a:spcAft>
                <a:spcPts val="0"/>
              </a:spcAft>
              <a:buNone/>
            </a:pPr>
            <a:r>
              <a:rPr lang="en"/>
              <a:t>Full-Stack Web Developer</a:t>
            </a:r>
            <a:endParaRPr/>
          </a:p>
        </p:txBody>
      </p:sp>
      <p:pic>
        <p:nvPicPr>
          <p:cNvPr id="87" name="Google Shape;87;p17"/>
          <p:cNvPicPr preferRelativeResize="0"/>
          <p:nvPr/>
        </p:nvPicPr>
        <p:blipFill>
          <a:blip r:embed="rId3">
            <a:alphaModFix/>
          </a:blip>
          <a:stretch>
            <a:fillRect/>
          </a:stretch>
        </p:blipFill>
        <p:spPr>
          <a:xfrm>
            <a:off x="4362925" y="132600"/>
            <a:ext cx="4589549" cy="2997329"/>
          </a:xfrm>
          <a:prstGeom prst="rect">
            <a:avLst/>
          </a:prstGeom>
          <a:noFill/>
          <a:ln>
            <a:noFill/>
          </a:ln>
        </p:spPr>
      </p:pic>
      <p:pic>
        <p:nvPicPr>
          <p:cNvPr id="88" name="Google Shape;88;p17"/>
          <p:cNvPicPr preferRelativeResize="0"/>
          <p:nvPr/>
        </p:nvPicPr>
        <p:blipFill>
          <a:blip r:embed="rId4">
            <a:alphaModFix/>
          </a:blip>
          <a:stretch>
            <a:fillRect/>
          </a:stretch>
        </p:blipFill>
        <p:spPr>
          <a:xfrm>
            <a:off x="260200" y="2258523"/>
            <a:ext cx="4589552" cy="2581507"/>
          </a:xfrm>
          <a:prstGeom prst="rect">
            <a:avLst/>
          </a:prstGeom>
          <a:noFill/>
          <a:ln>
            <a:noFill/>
          </a:ln>
        </p:spPr>
      </p:pic>
      <p:pic>
        <p:nvPicPr>
          <p:cNvPr id="89" name="Google Shape;89;p17"/>
          <p:cNvPicPr preferRelativeResize="0"/>
          <p:nvPr/>
        </p:nvPicPr>
        <p:blipFill>
          <a:blip r:embed="rId5">
            <a:alphaModFix/>
          </a:blip>
          <a:stretch>
            <a:fillRect/>
          </a:stretch>
        </p:blipFill>
        <p:spPr>
          <a:xfrm>
            <a:off x="260200" y="586174"/>
            <a:ext cx="6664872" cy="933075"/>
          </a:xfrm>
          <a:prstGeom prst="rect">
            <a:avLst/>
          </a:prstGeom>
          <a:noFill/>
          <a:ln>
            <a:noFill/>
          </a:ln>
        </p:spPr>
      </p:pic>
      <p:pic>
        <p:nvPicPr>
          <p:cNvPr id="90" name="Google Shape;90;p17"/>
          <p:cNvPicPr preferRelativeResize="0"/>
          <p:nvPr/>
        </p:nvPicPr>
        <p:blipFill>
          <a:blip r:embed="rId6">
            <a:alphaModFix/>
          </a:blip>
          <a:stretch>
            <a:fillRect/>
          </a:stretch>
        </p:blipFill>
        <p:spPr>
          <a:xfrm>
            <a:off x="3918523" y="1368025"/>
            <a:ext cx="5131525" cy="3625326"/>
          </a:xfrm>
          <a:prstGeom prst="rect">
            <a:avLst/>
          </a:prstGeom>
          <a:noFill/>
          <a:ln>
            <a:noFill/>
          </a:ln>
        </p:spPr>
      </p:pic>
      <p:pic>
        <p:nvPicPr>
          <p:cNvPr id="91" name="Google Shape;91;p17"/>
          <p:cNvPicPr preferRelativeResize="0"/>
          <p:nvPr/>
        </p:nvPicPr>
        <p:blipFill>
          <a:blip r:embed="rId7">
            <a:alphaModFix/>
          </a:blip>
          <a:stretch>
            <a:fillRect/>
          </a:stretch>
        </p:blipFill>
        <p:spPr>
          <a:xfrm>
            <a:off x="819200" y="284325"/>
            <a:ext cx="2927199" cy="1536775"/>
          </a:xfrm>
          <a:prstGeom prst="rect">
            <a:avLst/>
          </a:prstGeom>
          <a:noFill/>
          <a:ln>
            <a:noFill/>
          </a:ln>
        </p:spPr>
      </p:pic>
      <p:pic>
        <p:nvPicPr>
          <p:cNvPr id="92" name="Google Shape;92;p17"/>
          <p:cNvPicPr preferRelativeResize="0"/>
          <p:nvPr/>
        </p:nvPicPr>
        <p:blipFill>
          <a:blip r:embed="rId8">
            <a:alphaModFix/>
          </a:blip>
          <a:stretch>
            <a:fillRect/>
          </a:stretch>
        </p:blipFill>
        <p:spPr>
          <a:xfrm>
            <a:off x="819200" y="2007225"/>
            <a:ext cx="1536775" cy="153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37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Now</a:t>
            </a:r>
            <a:endParaRPr/>
          </a:p>
        </p:txBody>
      </p:sp>
      <p:sp>
        <p:nvSpPr>
          <p:cNvPr id="98" name="Google Shape;98;p18"/>
          <p:cNvSpPr txBox="1"/>
          <p:nvPr>
            <p:ph idx="1" type="body"/>
          </p:nvPr>
        </p:nvSpPr>
        <p:spPr>
          <a:xfrm>
            <a:off x="311700" y="1468825"/>
            <a:ext cx="8481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you ever gone to a store or a restaurant and the worker was rude to you?</a:t>
            </a:r>
            <a:endParaRPr/>
          </a:p>
          <a:p>
            <a:pPr indent="-317500" lvl="0" marL="457200" rtl="0" algn="l">
              <a:spcBef>
                <a:spcPts val="1000"/>
              </a:spcBef>
              <a:spcAft>
                <a:spcPts val="0"/>
              </a:spcAft>
              <a:buSzPts val="1400"/>
              <a:buAutoNum type="arabicPeriod"/>
            </a:pPr>
            <a:r>
              <a:rPr lang="en"/>
              <a:t>Have you ever thought to yourself that if you were the boss at that place, you would fire that person?</a:t>
            </a:r>
            <a:endParaRPr/>
          </a:p>
          <a:p>
            <a:pPr indent="-317500" lvl="0" marL="457200" rtl="0" algn="l">
              <a:spcBef>
                <a:spcPts val="1000"/>
              </a:spcBef>
              <a:spcAft>
                <a:spcPts val="0"/>
              </a:spcAft>
              <a:buSzPts val="1400"/>
              <a:buAutoNum type="arabicPeriod"/>
            </a:pPr>
            <a:r>
              <a:rPr lang="en"/>
              <a:t>What was it about that worker that made you think they were bad at their job or a bad employee? Was there something different they could have done, another way they could have behaved, or something they could have said that would have changed your mind about them?</a:t>
            </a:r>
            <a:endParaRPr/>
          </a:p>
          <a:p>
            <a:pPr indent="0" lvl="0" marL="0" rtl="0" algn="l">
              <a:spcBef>
                <a:spcPts val="1000"/>
              </a:spcBef>
              <a:spcAft>
                <a:spcPts val="1600"/>
              </a:spcAft>
              <a:buNone/>
            </a:pPr>
            <a:r>
              <a:t/>
            </a:r>
            <a:endParaRPr/>
          </a:p>
        </p:txBody>
      </p:sp>
      <p:sp>
        <p:nvSpPr>
          <p:cNvPr id="99" name="Google Shape;99;p18"/>
          <p:cNvSpPr txBox="1"/>
          <p:nvPr/>
        </p:nvSpPr>
        <p:spPr>
          <a:xfrm>
            <a:off x="311700" y="904825"/>
            <a:ext cx="48330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Source Code Pro"/>
                <a:ea typeface="Source Code Pro"/>
                <a:cs typeface="Source Code Pro"/>
                <a:sym typeface="Source Code Pro"/>
              </a:rPr>
              <a:t>Answer the following questions:</a:t>
            </a:r>
            <a:endParaRPr b="1">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3" st="3"/>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1</a:t>
            </a:r>
            <a:endParaRPr/>
          </a:p>
        </p:txBody>
      </p:sp>
      <p:sp>
        <p:nvSpPr>
          <p:cNvPr id="105" name="Google Shape;105;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Online Search Tools to Locate &amp; Evaluate Information 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43825" y="487175"/>
            <a:ext cx="42603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Objectives</a:t>
            </a:r>
            <a:endParaRPr u="sng"/>
          </a:p>
        </p:txBody>
      </p:sp>
      <p:sp>
        <p:nvSpPr>
          <p:cNvPr id="111" name="Google Shape;111;p20"/>
          <p:cNvSpPr txBox="1"/>
          <p:nvPr>
            <p:ph idx="1" type="body"/>
          </p:nvPr>
        </p:nvSpPr>
        <p:spPr>
          <a:xfrm>
            <a:off x="143825" y="1213825"/>
            <a:ext cx="4665000" cy="3873900"/>
          </a:xfrm>
          <a:prstGeom prst="rect">
            <a:avLst/>
          </a:prstGeom>
        </p:spPr>
        <p:txBody>
          <a:bodyPr anchorCtr="0" anchor="t" bIns="91425" lIns="91425" spcFirstLastPara="1" rIns="91425" wrap="square" tIns="91425">
            <a:noAutofit/>
          </a:bodyPr>
          <a:lstStyle/>
          <a:p>
            <a:pPr indent="-342900" lvl="0" marL="457200" rtl="0" algn="l">
              <a:lnSpc>
                <a:spcPct val="76000"/>
              </a:lnSpc>
              <a:spcBef>
                <a:spcPts val="0"/>
              </a:spcBef>
              <a:spcAft>
                <a:spcPts val="0"/>
              </a:spcAft>
              <a:buSzPts val="1800"/>
              <a:buChar char="●"/>
            </a:pPr>
            <a:r>
              <a:rPr b="1" lang="en" sz="1800">
                <a:solidFill>
                  <a:schemeClr val="dk1"/>
                </a:solidFill>
              </a:rPr>
              <a:t>understand</a:t>
            </a:r>
            <a:r>
              <a:rPr lang="en" sz="1800"/>
              <a:t> the difference between a search engine and a search directory.</a:t>
            </a:r>
            <a:endParaRPr sz="1800"/>
          </a:p>
          <a:p>
            <a:pPr indent="0" lvl="0" marL="457200" rtl="0" algn="l">
              <a:lnSpc>
                <a:spcPct val="76000"/>
              </a:lnSpc>
              <a:spcBef>
                <a:spcPts val="0"/>
              </a:spcBef>
              <a:spcAft>
                <a:spcPts val="0"/>
              </a:spcAft>
              <a:buNone/>
            </a:pPr>
            <a:r>
              <a:t/>
            </a:r>
            <a:endParaRPr sz="1800"/>
          </a:p>
          <a:p>
            <a:pPr indent="-342900" lvl="0" marL="457200" marR="330200" rtl="0" algn="l">
              <a:lnSpc>
                <a:spcPct val="100000"/>
              </a:lnSpc>
              <a:spcBef>
                <a:spcPts val="0"/>
              </a:spcBef>
              <a:spcAft>
                <a:spcPts val="0"/>
              </a:spcAft>
              <a:buSzPts val="1800"/>
              <a:buChar char="●"/>
            </a:pPr>
            <a:r>
              <a:rPr b="1" lang="en" sz="1800">
                <a:solidFill>
                  <a:schemeClr val="dk1"/>
                </a:solidFill>
              </a:rPr>
              <a:t>understand</a:t>
            </a:r>
            <a:r>
              <a:rPr lang="en" sz="1800"/>
              <a:t> the various search techniques such as keyword, Boolean, and phrases.</a:t>
            </a:r>
            <a:endParaRPr sz="1800"/>
          </a:p>
          <a:p>
            <a:pPr indent="0" lvl="0" marL="457200" marR="330200" rtl="0" algn="l">
              <a:lnSpc>
                <a:spcPct val="100000"/>
              </a:lnSpc>
              <a:spcBef>
                <a:spcPts val="0"/>
              </a:spcBef>
              <a:spcAft>
                <a:spcPts val="0"/>
              </a:spcAft>
              <a:buNone/>
            </a:pPr>
            <a:r>
              <a:t/>
            </a:r>
            <a:endParaRPr sz="1800"/>
          </a:p>
          <a:p>
            <a:pPr indent="-342900" lvl="0" marL="457200" marR="266700" rtl="0" algn="l">
              <a:lnSpc>
                <a:spcPct val="75000"/>
              </a:lnSpc>
              <a:spcBef>
                <a:spcPts val="0"/>
              </a:spcBef>
              <a:spcAft>
                <a:spcPts val="0"/>
              </a:spcAft>
              <a:buSzPts val="1800"/>
              <a:buChar char="●"/>
            </a:pPr>
            <a:r>
              <a:rPr b="1" lang="en" sz="1800">
                <a:solidFill>
                  <a:schemeClr val="dk1"/>
                </a:solidFill>
              </a:rPr>
              <a:t>explain</a:t>
            </a:r>
            <a:r>
              <a:rPr lang="en" sz="1800"/>
              <a:t> the importance of computer ethics and proper netiquette, both in the workplace and socially.</a:t>
            </a:r>
            <a:endParaRPr sz="1800"/>
          </a:p>
        </p:txBody>
      </p:sp>
      <p:pic>
        <p:nvPicPr>
          <p:cNvPr id="112" name="Google Shape;112;p20"/>
          <p:cNvPicPr preferRelativeResize="0"/>
          <p:nvPr/>
        </p:nvPicPr>
        <p:blipFill>
          <a:blip r:embed="rId3">
            <a:alphaModFix/>
          </a:blip>
          <a:stretch>
            <a:fillRect/>
          </a:stretch>
        </p:blipFill>
        <p:spPr>
          <a:xfrm>
            <a:off x="5440500" y="1100375"/>
            <a:ext cx="3402050" cy="34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18" name="Google Shape;118;p21"/>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19" name="Google Shape;119;p21"/>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